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12"/>
  </p:notesMasterIdLst>
  <p:sldIdLst>
    <p:sldId id="288" r:id="rId2"/>
    <p:sldId id="258" r:id="rId3"/>
    <p:sldId id="278" r:id="rId4"/>
    <p:sldId id="289" r:id="rId5"/>
    <p:sldId id="268" r:id="rId6"/>
    <p:sldId id="275" r:id="rId7"/>
    <p:sldId id="290" r:id="rId8"/>
    <p:sldId id="286" r:id="rId9"/>
    <p:sldId id="291" r:id="rId10"/>
    <p:sldId id="287" r:id="rId11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471" autoAdjust="0"/>
  </p:normalViewPr>
  <p:slideViewPr>
    <p:cSldViewPr>
      <p:cViewPr varScale="1">
        <p:scale>
          <a:sx n="111" d="100"/>
          <a:sy n="111" d="100"/>
        </p:scale>
        <p:origin x="16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TP-05\Desktop\PORCENTAJES%20INFORME%20PQR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TP-05\Desktop\PORCENTAJES%20INFORME%20PQRS%20ENERO%20JUNIO%20201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TP-05\Desktop\PORCENTAJES%20INFORME%20PQRS%20ENERO%20JUNIO%202018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/>
              <a:t>TOTAL </a:t>
            </a:r>
            <a:r>
              <a:rPr lang="en-US" sz="1400" dirty="0" smtClean="0"/>
              <a:t>PQRS  </a:t>
            </a:r>
            <a:endParaRPr lang="en-US" sz="14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Hoja1!$F$10</c:f>
              <c:strCache>
                <c:ptCount val="1"/>
                <c:pt idx="0">
                  <c:v>PQRS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Hoja1!$G$10</c:f>
              <c:numCache>
                <c:formatCode>General</c:formatCode>
                <c:ptCount val="1"/>
                <c:pt idx="0">
                  <c:v>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61-4E1F-948F-BCBF5B4214E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16543104"/>
        <c:axId val="416543648"/>
      </c:barChart>
      <c:catAx>
        <c:axId val="4165431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CO"/>
                  <a:t>PQRS</a:t>
                </a:r>
              </a:p>
              <a:p>
                <a:pPr>
                  <a:defRPr/>
                </a:pPr>
                <a:endParaRPr lang="es-CO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</c:title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16543648"/>
        <c:crosses val="autoZero"/>
        <c:auto val="1"/>
        <c:lblAlgn val="ctr"/>
        <c:lblOffset val="100"/>
        <c:noMultiLvlLbl val="0"/>
      </c:catAx>
      <c:valAx>
        <c:axId val="416543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CO"/>
                  <a:t>CANTIDAD 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16543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CANALES DE COMUNICACION </a:t>
            </a:r>
          </a:p>
          <a:p>
            <a:pPr>
              <a:defRPr/>
            </a:pP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'canales de comunicacion '!$G$9</c:f>
              <c:strCache>
                <c:ptCount val="1"/>
                <c:pt idx="0">
                  <c:v>CANTIDAD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'canales de comunicacion '!$F$10:$F$16</c:f>
              <c:strCache>
                <c:ptCount val="7"/>
                <c:pt idx="0">
                  <c:v>PRESENCIAL </c:v>
                </c:pt>
                <c:pt idx="1">
                  <c:v>TELEFONICO </c:v>
                </c:pt>
                <c:pt idx="2">
                  <c:v>VIRTUAL </c:v>
                </c:pt>
                <c:pt idx="3">
                  <c:v>ESCRITO </c:v>
                </c:pt>
                <c:pt idx="6">
                  <c:v>TOTAL</c:v>
                </c:pt>
              </c:strCache>
            </c:strRef>
          </c:cat>
          <c:val>
            <c:numRef>
              <c:f>'canales de comunicacion '!$G$10:$G$16</c:f>
              <c:numCache>
                <c:formatCode>General</c:formatCode>
                <c:ptCount val="7"/>
                <c:pt idx="3">
                  <c:v>129</c:v>
                </c:pt>
                <c:pt idx="6">
                  <c:v>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DA-4297-82D8-3C04502DDA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416546368"/>
        <c:axId val="416548000"/>
      </c:barChart>
      <c:catAx>
        <c:axId val="416546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16548000"/>
        <c:crosses val="autoZero"/>
        <c:auto val="1"/>
        <c:lblAlgn val="ctr"/>
        <c:lblOffset val="100"/>
        <c:noMultiLvlLbl val="0"/>
      </c:catAx>
      <c:valAx>
        <c:axId val="416548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1654636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TIPOS </a:t>
            </a:r>
            <a:r>
              <a:rPr lang="en-US" dirty="0" smtClean="0"/>
              <a:t>DE PQRS</a:t>
            </a:r>
            <a:endParaRPr lang="en-US" dirty="0"/>
          </a:p>
          <a:p>
            <a:pPr>
              <a:defRPr/>
            </a:pP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'tipos pqrs '!$G$9</c:f>
              <c:strCache>
                <c:ptCount val="1"/>
                <c:pt idx="0">
                  <c:v>CANTIDAD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cat>
            <c:strRef>
              <c:f>'tipos pqrs '!$F$10:$F$16</c:f>
              <c:strCache>
                <c:ptCount val="7"/>
                <c:pt idx="0">
                  <c:v>PETICIONES</c:v>
                </c:pt>
                <c:pt idx="1">
                  <c:v>QUEJA </c:v>
                </c:pt>
                <c:pt idx="2">
                  <c:v>RECLAMOS</c:v>
                </c:pt>
                <c:pt idx="3">
                  <c:v>SUGERENCIAS </c:v>
                </c:pt>
                <c:pt idx="4">
                  <c:v>DENUNCIAS</c:v>
                </c:pt>
                <c:pt idx="5">
                  <c:v>OTROS</c:v>
                </c:pt>
                <c:pt idx="6">
                  <c:v>TOTAL</c:v>
                </c:pt>
              </c:strCache>
            </c:strRef>
          </c:cat>
          <c:val>
            <c:numRef>
              <c:f>'tipos pqrs '!$G$10:$G$16</c:f>
              <c:numCache>
                <c:formatCode>General</c:formatCode>
                <c:ptCount val="7"/>
                <c:pt idx="0">
                  <c:v>76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52</c:v>
                </c:pt>
                <c:pt idx="6">
                  <c:v>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ED-4097-8230-AD82947C14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416552896"/>
        <c:axId val="416553440"/>
        <c:axId val="417900240"/>
      </c:bar3DChart>
      <c:catAx>
        <c:axId val="416552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16553440"/>
        <c:crosses val="autoZero"/>
        <c:auto val="1"/>
        <c:lblAlgn val="ctr"/>
        <c:lblOffset val="100"/>
        <c:noMultiLvlLbl val="0"/>
      </c:catAx>
      <c:valAx>
        <c:axId val="416553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16552896"/>
        <c:crosses val="autoZero"/>
        <c:crossBetween val="between"/>
      </c:valAx>
      <c:serAx>
        <c:axId val="41790024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16553440"/>
        <c:crosses val="autoZero"/>
      </c:ser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3645C3-97E5-4925-98B6-0068887B41F0}" type="datetimeFigureOut">
              <a:rPr lang="es-CO" smtClean="0"/>
              <a:t>14/02/2019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112CC-2D5F-49F6-9407-6EFDD31A21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478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112CC-2D5F-49F6-9407-6EFDD31A2140}" type="slidenum">
              <a:rPr lang="es-CO" smtClean="0"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5786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1842-FFE9-409B-8A37-04893FFE368D}" type="datetimeFigureOut">
              <a:rPr lang="es-CO" smtClean="0"/>
              <a:pPr/>
              <a:t>14/02/2019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616C-18FC-48D7-8B7C-FD5B3D61267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1842-FFE9-409B-8A37-04893FFE368D}" type="datetimeFigureOut">
              <a:rPr lang="es-CO" smtClean="0"/>
              <a:pPr/>
              <a:t>14/02/2019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616C-18FC-48D7-8B7C-FD5B3D61267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1842-FFE9-409B-8A37-04893FFE368D}" type="datetimeFigureOut">
              <a:rPr lang="es-CO" smtClean="0"/>
              <a:pPr/>
              <a:t>14/02/2019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616C-18FC-48D7-8B7C-FD5B3D61267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1842-FFE9-409B-8A37-04893FFE368D}" type="datetimeFigureOut">
              <a:rPr lang="es-CO" smtClean="0"/>
              <a:pPr/>
              <a:t>14/02/2019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616C-18FC-48D7-8B7C-FD5B3D61267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1842-FFE9-409B-8A37-04893FFE368D}" type="datetimeFigureOut">
              <a:rPr lang="es-CO" smtClean="0"/>
              <a:pPr/>
              <a:t>14/02/2019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616C-18FC-48D7-8B7C-FD5B3D61267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1842-FFE9-409B-8A37-04893FFE368D}" type="datetimeFigureOut">
              <a:rPr lang="es-CO" smtClean="0"/>
              <a:pPr/>
              <a:t>14/02/2019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616C-18FC-48D7-8B7C-FD5B3D61267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1842-FFE9-409B-8A37-04893FFE368D}" type="datetimeFigureOut">
              <a:rPr lang="es-CO" smtClean="0"/>
              <a:pPr/>
              <a:t>14/02/2019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616C-18FC-48D7-8B7C-FD5B3D61267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1842-FFE9-409B-8A37-04893FFE368D}" type="datetimeFigureOut">
              <a:rPr lang="es-CO" smtClean="0"/>
              <a:pPr/>
              <a:t>14/02/2019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616C-18FC-48D7-8B7C-FD5B3D61267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1842-FFE9-409B-8A37-04893FFE368D}" type="datetimeFigureOut">
              <a:rPr lang="es-CO" smtClean="0"/>
              <a:pPr/>
              <a:t>14/02/2019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616C-18FC-48D7-8B7C-FD5B3D61267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1842-FFE9-409B-8A37-04893FFE368D}" type="datetimeFigureOut">
              <a:rPr lang="es-CO" smtClean="0"/>
              <a:pPr/>
              <a:t>14/02/2019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616C-18FC-48D7-8B7C-FD5B3D61267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1842-FFE9-409B-8A37-04893FFE368D}" type="datetimeFigureOut">
              <a:rPr lang="es-CO" smtClean="0"/>
              <a:pPr/>
              <a:t>14/02/2019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616C-18FC-48D7-8B7C-FD5B3D61267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B1842-FFE9-409B-8A37-04893FFE368D}" type="datetimeFigureOut">
              <a:rPr lang="es-CO" smtClean="0"/>
              <a:pPr/>
              <a:t>14/02/2019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E616C-18FC-48D7-8B7C-FD5B3D61267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package" Target="../embeddings/Hoja_de_c_lculo_de_Microsoft_Excel.xlsx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itputumayo@itp.edu.co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54868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OFICINA DE ATENCIÓN AL CIUDADANO INSTITUTO TECNOLÓGICO DEL PUTUMAYO </a:t>
            </a:r>
          </a:p>
          <a:p>
            <a:pPr algn="ctr"/>
            <a:r>
              <a:rPr lang="es-CO" dirty="0"/>
              <a:t>RESOLUCIONES </a:t>
            </a:r>
            <a:r>
              <a:rPr lang="es-CO" dirty="0" err="1"/>
              <a:t>Nros</a:t>
            </a:r>
            <a:r>
              <a:rPr lang="es-CO" dirty="0"/>
              <a:t>. 0316/2015 - 0070/2016 </a:t>
            </a:r>
          </a:p>
          <a:p>
            <a:r>
              <a:rPr lang="es-CO" dirty="0">
                <a:solidFill>
                  <a:schemeClr val="bg1"/>
                </a:solidFill>
              </a:rPr>
              <a:t> </a:t>
            </a:r>
          </a:p>
          <a:p>
            <a:pPr algn="ctr"/>
            <a:endParaRPr lang="es-CO" dirty="0" smtClean="0"/>
          </a:p>
          <a:p>
            <a:pPr algn="ctr"/>
            <a:endParaRPr lang="es-CO" dirty="0"/>
          </a:p>
          <a:p>
            <a:pPr algn="ctr"/>
            <a:endParaRPr lang="es-CO" dirty="0" smtClean="0"/>
          </a:p>
          <a:p>
            <a:pPr algn="ctr"/>
            <a:endParaRPr lang="es-CO" dirty="0"/>
          </a:p>
          <a:p>
            <a:pPr algn="ctr"/>
            <a:endParaRPr lang="es-CO" dirty="0" smtClean="0"/>
          </a:p>
          <a:p>
            <a:pPr algn="ctr"/>
            <a:endParaRPr lang="es-CO" dirty="0"/>
          </a:p>
          <a:p>
            <a:pPr algn="ctr"/>
            <a:endParaRPr lang="es-CO" dirty="0" smtClean="0"/>
          </a:p>
          <a:p>
            <a:pPr algn="ctr"/>
            <a:endParaRPr lang="es-CO" dirty="0"/>
          </a:p>
          <a:p>
            <a:pPr algn="ctr"/>
            <a:endParaRPr lang="es-CO" dirty="0" smtClean="0"/>
          </a:p>
          <a:p>
            <a:pPr algn="ctr"/>
            <a:endParaRPr lang="es-CO" dirty="0"/>
          </a:p>
          <a:p>
            <a:pPr algn="ctr"/>
            <a:endParaRPr lang="es-CO" dirty="0" smtClean="0"/>
          </a:p>
          <a:p>
            <a:pPr algn="ctr"/>
            <a:endParaRPr lang="es-CO" dirty="0"/>
          </a:p>
          <a:p>
            <a:endParaRPr lang="es-CO" dirty="0"/>
          </a:p>
        </p:txBody>
      </p:sp>
      <p:pic>
        <p:nvPicPr>
          <p:cNvPr id="5" name="Imagen 4" descr="web itp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340768"/>
            <a:ext cx="3429000" cy="359664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4050196" y="5838363"/>
            <a:ext cx="4067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1200" dirty="0">
                <a:solidFill>
                  <a:schemeClr val="bg1"/>
                </a:solidFill>
              </a:rPr>
              <a:t>Secretaria Ejecutiva </a:t>
            </a:r>
            <a:r>
              <a:rPr lang="es-CO" sz="1200" dirty="0" smtClean="0">
                <a:solidFill>
                  <a:schemeClr val="bg1"/>
                </a:solidFill>
              </a:rPr>
              <a:t> Oficina </a:t>
            </a:r>
            <a:r>
              <a:rPr lang="es-CO" sz="1200" dirty="0">
                <a:solidFill>
                  <a:schemeClr val="bg1"/>
                </a:solidFill>
              </a:rPr>
              <a:t>de Atención al Ciudadano 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Barrio Luis Carlos </a:t>
            </a:r>
            <a:r>
              <a:rPr lang="es-CO" sz="1200" dirty="0" smtClean="0">
                <a:solidFill>
                  <a:schemeClr val="bg1"/>
                </a:solidFill>
              </a:rPr>
              <a:t>Galán Área </a:t>
            </a:r>
            <a:r>
              <a:rPr lang="es-CO" sz="1200" dirty="0">
                <a:solidFill>
                  <a:schemeClr val="bg1"/>
                </a:solidFill>
              </a:rPr>
              <a:t>administrativa ITP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Teléfonos: 038/4296105-3138052807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Mocoa Putumayo </a:t>
            </a:r>
          </a:p>
        </p:txBody>
      </p:sp>
    </p:spTree>
    <p:extLst>
      <p:ext uri="{BB962C8B-B14F-4D97-AF65-F5344CB8AC3E}">
        <p14:creationId xmlns:p14="http://schemas.microsoft.com/office/powerpoint/2010/main" val="2934036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LOGO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0806" y="3429000"/>
            <a:ext cx="3672408" cy="161097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267744" y="1499300"/>
            <a:ext cx="48385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600" b="1" dirty="0" smtClean="0"/>
              <a:t>GRACIAS </a:t>
            </a:r>
            <a:endParaRPr lang="es-CO" sz="9600" b="1" dirty="0"/>
          </a:p>
        </p:txBody>
      </p:sp>
    </p:spTree>
    <p:extLst>
      <p:ext uri="{BB962C8B-B14F-4D97-AF65-F5344CB8AC3E}">
        <p14:creationId xmlns:p14="http://schemas.microsoft.com/office/powerpoint/2010/main" val="4175400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475656" y="942975"/>
            <a:ext cx="61206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Rectoría</a:t>
            </a:r>
          </a:p>
          <a:p>
            <a:pPr algn="ctr"/>
            <a:r>
              <a:rPr lang="es-CO" dirty="0" smtClean="0"/>
              <a:t>Especialista Marisol González Ossa </a:t>
            </a:r>
            <a:endParaRPr lang="es-CO" dirty="0"/>
          </a:p>
          <a:p>
            <a:pPr algn="ctr"/>
            <a:r>
              <a:rPr lang="es-CO" dirty="0" smtClean="0"/>
              <a:t>Rectora</a:t>
            </a:r>
          </a:p>
          <a:p>
            <a:pPr algn="ctr"/>
            <a:endParaRPr lang="es-CO" dirty="0" smtClean="0"/>
          </a:p>
          <a:p>
            <a:pPr algn="ctr"/>
            <a:r>
              <a:rPr lang="es-CO" dirty="0" smtClean="0"/>
              <a:t>Vicerrectoría Administrativa </a:t>
            </a:r>
          </a:p>
          <a:p>
            <a:pPr algn="ctr"/>
            <a:r>
              <a:rPr lang="es-CO" dirty="0" smtClean="0"/>
              <a:t>Especialista Laura Cristina Benavides Prieto  </a:t>
            </a:r>
            <a:endParaRPr lang="es-CO" dirty="0"/>
          </a:p>
          <a:p>
            <a:pPr algn="ctr"/>
            <a:r>
              <a:rPr lang="es-CO" dirty="0" smtClean="0"/>
              <a:t>Vicerrectora Administrativa </a:t>
            </a:r>
          </a:p>
          <a:p>
            <a:pPr algn="ctr"/>
            <a:endParaRPr lang="es-CO" dirty="0"/>
          </a:p>
          <a:p>
            <a:pPr algn="ctr"/>
            <a:r>
              <a:rPr lang="es-CO" dirty="0"/>
              <a:t>Oficina de </a:t>
            </a:r>
            <a:r>
              <a:rPr lang="es-CO" dirty="0" smtClean="0"/>
              <a:t>Atención al Ciudadano </a:t>
            </a:r>
            <a:endParaRPr lang="es-CO" dirty="0"/>
          </a:p>
          <a:p>
            <a:pPr algn="ctr"/>
            <a:r>
              <a:rPr lang="es-CO" dirty="0" smtClean="0"/>
              <a:t>Responsable Martha Judith Pérez Villota </a:t>
            </a:r>
            <a:endParaRPr lang="es-CO" dirty="0"/>
          </a:p>
          <a:p>
            <a:pPr algn="ctr"/>
            <a:r>
              <a:rPr lang="es-CO" dirty="0" smtClean="0"/>
              <a:t>Secretaria Ejecutiva </a:t>
            </a:r>
          </a:p>
          <a:p>
            <a:pPr algn="ctr"/>
            <a:endParaRPr lang="es-CO" dirty="0"/>
          </a:p>
          <a:p>
            <a:pPr algn="ctr"/>
            <a:r>
              <a:rPr lang="es-CO" dirty="0" smtClean="0"/>
              <a:t>Documento Elaborado por: Martha Judith Pérez Villota</a:t>
            </a:r>
          </a:p>
          <a:p>
            <a:pPr algn="ctr"/>
            <a:r>
              <a:rPr lang="es-CO" dirty="0" smtClean="0"/>
              <a:t>  </a:t>
            </a:r>
          </a:p>
          <a:p>
            <a:pPr algn="ctr"/>
            <a:endParaRPr lang="es-CO" dirty="0" smtClean="0"/>
          </a:p>
          <a:p>
            <a:pPr algn="ctr"/>
            <a:endParaRPr lang="es-CO" dirty="0"/>
          </a:p>
          <a:p>
            <a:pPr algn="ctr"/>
            <a:endParaRPr lang="es-CO" dirty="0" smtClean="0"/>
          </a:p>
          <a:p>
            <a:pPr algn="ctr"/>
            <a:endParaRPr lang="es-CO" dirty="0"/>
          </a:p>
        </p:txBody>
      </p:sp>
      <p:sp>
        <p:nvSpPr>
          <p:cNvPr id="2" name="Rectángulo 1"/>
          <p:cNvSpPr/>
          <p:nvPr/>
        </p:nvSpPr>
        <p:spPr>
          <a:xfrm>
            <a:off x="4050196" y="5838363"/>
            <a:ext cx="4067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1200" dirty="0">
                <a:solidFill>
                  <a:schemeClr val="bg1"/>
                </a:solidFill>
              </a:rPr>
              <a:t>Secretaria Ejecutiva </a:t>
            </a:r>
            <a:r>
              <a:rPr lang="es-CO" sz="1200" dirty="0" smtClean="0">
                <a:solidFill>
                  <a:schemeClr val="bg1"/>
                </a:solidFill>
              </a:rPr>
              <a:t> Oficina </a:t>
            </a:r>
            <a:r>
              <a:rPr lang="es-CO" sz="1200" dirty="0">
                <a:solidFill>
                  <a:schemeClr val="bg1"/>
                </a:solidFill>
              </a:rPr>
              <a:t>de Atención al Ciudadano 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Barrio Luis Carlos </a:t>
            </a:r>
            <a:r>
              <a:rPr lang="es-CO" sz="1200" dirty="0" smtClean="0">
                <a:solidFill>
                  <a:schemeClr val="bg1"/>
                </a:solidFill>
              </a:rPr>
              <a:t>Galán Área </a:t>
            </a:r>
            <a:r>
              <a:rPr lang="es-CO" sz="1200" dirty="0">
                <a:solidFill>
                  <a:schemeClr val="bg1"/>
                </a:solidFill>
              </a:rPr>
              <a:t>administrativa ITP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Teléfonos: 038/4296105-3138052807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Mocoa Putumayo </a:t>
            </a:r>
          </a:p>
        </p:txBody>
      </p:sp>
      <p:pic>
        <p:nvPicPr>
          <p:cNvPr id="7" name="Imagen 6" descr="LOGO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2656"/>
            <a:ext cx="1765237" cy="77435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xmlns:p14="http://schemas.microsoft.com/office/powerpoint/2010/main"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994121"/>
          </a:xfrm>
        </p:spPr>
        <p:txBody>
          <a:bodyPr>
            <a:noAutofit/>
          </a:bodyPr>
          <a:lstStyle/>
          <a:p>
            <a:r>
              <a:rPr lang="es-CO" sz="2800" b="1" dirty="0" smtClean="0"/>
              <a:t/>
            </a:r>
            <a:br>
              <a:rPr lang="es-CO" sz="2800" b="1" dirty="0" smtClean="0"/>
            </a:br>
            <a:r>
              <a:rPr lang="es-CO" sz="2000" b="1" dirty="0" smtClean="0"/>
              <a:t>OFICINA DE ATENCION AL CIUDADANO </a:t>
            </a:r>
            <a:br>
              <a:rPr lang="es-CO" sz="2000" b="1" dirty="0" smtClean="0"/>
            </a:br>
            <a:r>
              <a:rPr lang="es-CO" sz="2000" b="1" dirty="0" smtClean="0"/>
              <a:t>CREADA MEDIANTE RESOLUCIÓN No.0070 DE FECHA 8 DE FEBRERO DE 2016   </a:t>
            </a:r>
            <a:r>
              <a:rPr lang="es-CO" sz="2800" dirty="0"/>
              <a:t/>
            </a:r>
            <a:br>
              <a:rPr lang="es-CO" sz="2800" dirty="0"/>
            </a:br>
            <a:endParaRPr lang="es-CO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9552" y="1200349"/>
            <a:ext cx="8229600" cy="40482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CO" sz="1200" dirty="0" smtClean="0"/>
              <a:t>La oficina de atención al ciudadano del Instituto Tecnológico del Putumayo, es la dependencia encargada de suministrar información y orientar a los usuarios de los servicios, así como Recepcionar y direccionar al área correspondiente las peticiones, quejas, reclamos y sugerencias presentadas por la comunidad educativa y la ciudadanía en general, con el fin de atender y dar respuesta oportuna a las necesidad y peticiones de los usuarios. </a:t>
            </a:r>
          </a:p>
          <a:p>
            <a:pPr marL="0" indent="0" algn="ctr">
              <a:buNone/>
            </a:pPr>
            <a:r>
              <a:rPr lang="es-CO" sz="1400" b="1" dirty="0" smtClean="0"/>
              <a:t>CANALES </a:t>
            </a:r>
            <a:r>
              <a:rPr lang="es-CO" sz="1400" b="1" dirty="0"/>
              <a:t>DE ATENCIÓN </a:t>
            </a:r>
          </a:p>
          <a:p>
            <a:pPr marL="0" indent="0" algn="just">
              <a:buNone/>
            </a:pPr>
            <a:r>
              <a:rPr lang="es-CO" sz="1400" b="1" dirty="0"/>
              <a:t> </a:t>
            </a:r>
            <a:r>
              <a:rPr lang="es-CO" sz="1200" dirty="0" smtClean="0"/>
              <a:t>Los </a:t>
            </a:r>
            <a:r>
              <a:rPr lang="es-CO" sz="1200" dirty="0"/>
              <a:t>canales de atención que pone a disposición El Instituto Tecnológico del Putumayo a la ciudadanía, para el acceso a los trámites, servicios y/o información de la Entidad, para presta un servicio oportuno y dar respuesta adecuada al ciudadano son los siguientes</a:t>
            </a:r>
            <a:r>
              <a:rPr lang="es-CO" sz="1200" dirty="0" smtClean="0"/>
              <a:t>:</a:t>
            </a:r>
            <a:endParaRPr lang="es-CO" dirty="0" smtClean="0"/>
          </a:p>
          <a:p>
            <a:pPr marL="0" indent="0" algn="just">
              <a:buNone/>
            </a:pPr>
            <a:endParaRPr lang="es-CO" dirty="0"/>
          </a:p>
          <a:p>
            <a:pPr marL="0" indent="0" algn="just">
              <a:buNone/>
            </a:pPr>
            <a:endParaRPr lang="es-CO" dirty="0" smtClean="0"/>
          </a:p>
          <a:p>
            <a:pPr marL="0" indent="0" algn="just">
              <a:buNone/>
            </a:pPr>
            <a:endParaRPr lang="es-CO" dirty="0"/>
          </a:p>
          <a:p>
            <a:pPr marL="0" indent="0" algn="just">
              <a:buNone/>
            </a:pPr>
            <a:endParaRPr lang="es-CO" dirty="0" smtClean="0"/>
          </a:p>
          <a:p>
            <a:pPr marL="0" indent="0" algn="just">
              <a:buNone/>
            </a:pPr>
            <a:endParaRPr lang="es-CO" sz="1400" dirty="0"/>
          </a:p>
          <a:p>
            <a:pPr marL="0" indent="0" algn="just">
              <a:buNone/>
            </a:pPr>
            <a:endParaRPr lang="es-CO" sz="1400" dirty="0" smtClean="0"/>
          </a:p>
          <a:p>
            <a:pPr marL="0" indent="0" algn="just">
              <a:buNone/>
            </a:pPr>
            <a:endParaRPr lang="es-CO" sz="1400" dirty="0"/>
          </a:p>
          <a:p>
            <a:pPr marL="0" indent="0" algn="just">
              <a:buNone/>
            </a:pPr>
            <a:endParaRPr lang="es-CO" sz="1400" i="1" dirty="0"/>
          </a:p>
          <a:p>
            <a:pPr marL="0" indent="0" algn="just">
              <a:buNone/>
            </a:pPr>
            <a:endParaRPr lang="es-CO" sz="1400" dirty="0">
              <a:solidFill>
                <a:srgbClr val="FF0000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050196" y="5838363"/>
            <a:ext cx="4067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1200" dirty="0">
                <a:solidFill>
                  <a:schemeClr val="bg1"/>
                </a:solidFill>
              </a:rPr>
              <a:t>Secretaria Ejecutiva </a:t>
            </a:r>
            <a:r>
              <a:rPr lang="es-CO" sz="1200" dirty="0" smtClean="0">
                <a:solidFill>
                  <a:schemeClr val="bg1"/>
                </a:solidFill>
              </a:rPr>
              <a:t> Oficina </a:t>
            </a:r>
            <a:r>
              <a:rPr lang="es-CO" sz="1200" dirty="0">
                <a:solidFill>
                  <a:schemeClr val="bg1"/>
                </a:solidFill>
              </a:rPr>
              <a:t>de Atención al Ciudadano 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Barrio Luis Carlos </a:t>
            </a:r>
            <a:r>
              <a:rPr lang="es-CO" sz="1200" dirty="0" smtClean="0">
                <a:solidFill>
                  <a:schemeClr val="bg1"/>
                </a:solidFill>
              </a:rPr>
              <a:t>Galán Área </a:t>
            </a:r>
            <a:r>
              <a:rPr lang="es-CO" sz="1200" dirty="0">
                <a:solidFill>
                  <a:schemeClr val="bg1"/>
                </a:solidFill>
              </a:rPr>
              <a:t>administrativa ITP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Teléfonos: 038/4296105-3138052807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Mocoa Putumayo </a:t>
            </a:r>
          </a:p>
        </p:txBody>
      </p:sp>
      <p:pic>
        <p:nvPicPr>
          <p:cNvPr id="6" name="Imagen 5" descr="LOGO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2656"/>
            <a:ext cx="1765237" cy="774354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2852936"/>
            <a:ext cx="7416824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208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922113"/>
          </a:xfrm>
        </p:spPr>
        <p:txBody>
          <a:bodyPr>
            <a:normAutofit fontScale="90000"/>
          </a:bodyPr>
          <a:lstStyle/>
          <a:p>
            <a:r>
              <a:rPr lang="es-CO" sz="2200" dirty="0"/>
              <a:t/>
            </a:r>
            <a:br>
              <a:rPr lang="es-CO" sz="2200" dirty="0"/>
            </a:br>
            <a:r>
              <a:rPr lang="es-CO" sz="2200" b="1" dirty="0"/>
              <a:t>INFORME MENSUAL DE PQRS </a:t>
            </a:r>
            <a:br>
              <a:rPr lang="es-CO" sz="2200" b="1" dirty="0"/>
            </a:br>
            <a:r>
              <a:rPr lang="es-CO" sz="2200" b="1" dirty="0" smtClean="0"/>
              <a:t>MARZO DE </a:t>
            </a:r>
            <a:r>
              <a:rPr lang="es-CO" sz="2200" b="1" dirty="0"/>
              <a:t>2018</a:t>
            </a:r>
            <a:r>
              <a:rPr lang="es-CO" sz="2200" dirty="0"/>
              <a:t/>
            </a:r>
            <a:br>
              <a:rPr lang="es-CO" sz="2200" dirty="0"/>
            </a:br>
            <a:endParaRPr lang="es-CO" sz="2200" dirty="0"/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6085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CO" sz="1400" dirty="0">
                <a:solidFill>
                  <a:srgbClr val="FF0000"/>
                </a:solidFill>
              </a:rPr>
              <a:t/>
            </a:r>
            <a:br>
              <a:rPr lang="es-CO" sz="1400" dirty="0">
                <a:solidFill>
                  <a:srgbClr val="FF0000"/>
                </a:solidFill>
              </a:rPr>
            </a:br>
            <a:endParaRPr lang="es-CO" sz="14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s-CO" sz="1400" dirty="0" smtClean="0"/>
          </a:p>
          <a:p>
            <a:pPr marL="0" indent="0" algn="ctr">
              <a:buNone/>
            </a:pPr>
            <a:endParaRPr lang="es-CO" sz="1400" dirty="0"/>
          </a:p>
          <a:p>
            <a:pPr marL="0" indent="0" algn="ctr">
              <a:buNone/>
            </a:pPr>
            <a:endParaRPr lang="es-CO" sz="1400" dirty="0"/>
          </a:p>
          <a:p>
            <a:pPr marL="0" indent="0" algn="just">
              <a:buNone/>
            </a:pPr>
            <a:endParaRPr lang="es-CO" sz="1400" dirty="0" smtClean="0"/>
          </a:p>
          <a:p>
            <a:pPr marL="0" indent="0" algn="just">
              <a:buNone/>
            </a:pPr>
            <a:endParaRPr lang="es-CO" sz="1400" dirty="0"/>
          </a:p>
          <a:p>
            <a:pPr marL="0" indent="0" algn="just">
              <a:buNone/>
            </a:pPr>
            <a:endParaRPr lang="es-CO" sz="1400" dirty="0" smtClean="0"/>
          </a:p>
          <a:p>
            <a:pPr marL="0" indent="0" algn="just">
              <a:buNone/>
            </a:pPr>
            <a:endParaRPr lang="es-CO" sz="1400" dirty="0" smtClean="0"/>
          </a:p>
          <a:p>
            <a:pPr marL="0" indent="0" algn="just">
              <a:buNone/>
            </a:pPr>
            <a:endParaRPr lang="es-CO" sz="1400" dirty="0"/>
          </a:p>
          <a:p>
            <a:pPr marL="0" indent="0" algn="just">
              <a:buNone/>
            </a:pPr>
            <a:endParaRPr lang="es-CO" sz="1400" dirty="0" smtClean="0"/>
          </a:p>
          <a:p>
            <a:pPr marL="0" indent="0" algn="just">
              <a:buNone/>
            </a:pPr>
            <a:endParaRPr lang="es-CO" sz="1400" dirty="0" smtClean="0"/>
          </a:p>
          <a:p>
            <a:pPr marL="0" indent="0" algn="just">
              <a:buNone/>
            </a:pPr>
            <a:endParaRPr lang="es-CO" sz="1400" dirty="0" smtClean="0"/>
          </a:p>
          <a:p>
            <a:pPr marL="0" indent="0" algn="just">
              <a:buNone/>
            </a:pPr>
            <a:endParaRPr lang="es-CO" sz="1400" dirty="0" smtClean="0"/>
          </a:p>
          <a:p>
            <a:pPr marL="0" indent="0" algn="just">
              <a:buNone/>
            </a:pPr>
            <a:endParaRPr lang="es-CO" sz="1400" dirty="0" smtClean="0"/>
          </a:p>
          <a:p>
            <a:pPr marL="0" indent="0" algn="just">
              <a:buNone/>
            </a:pPr>
            <a:r>
              <a:rPr lang="es-CO" sz="1400" dirty="0" smtClean="0"/>
              <a:t>A </a:t>
            </a:r>
            <a:r>
              <a:rPr lang="es-CO" sz="1400" dirty="0"/>
              <a:t>través de la oficina de atención al </a:t>
            </a:r>
            <a:r>
              <a:rPr lang="es-CO" sz="1400" dirty="0" smtClean="0"/>
              <a:t>ciudadano en </a:t>
            </a:r>
            <a:r>
              <a:rPr lang="es-CO" sz="1400" dirty="0"/>
              <a:t>el mes de </a:t>
            </a:r>
            <a:r>
              <a:rPr lang="es-CO" sz="1400" dirty="0" smtClean="0"/>
              <a:t>marzo </a:t>
            </a:r>
            <a:r>
              <a:rPr lang="es-CO" sz="1400" dirty="0"/>
              <a:t>de 2018 se recibieron un total de </a:t>
            </a:r>
            <a:r>
              <a:rPr lang="es-CO" sz="1400" dirty="0" smtClean="0"/>
              <a:t>129 </a:t>
            </a:r>
            <a:r>
              <a:rPr lang="es-CO" sz="1400" dirty="0"/>
              <a:t>requerimientos, garantizando el registro del 100% de las PQRS recibidas</a:t>
            </a:r>
            <a:r>
              <a:rPr lang="es-CO" sz="1400" dirty="0" smtClean="0"/>
              <a:t>, oficina en la cual </a:t>
            </a:r>
            <a:r>
              <a:rPr lang="es-CO" sz="1400" dirty="0"/>
              <a:t>pueden acudir los usuarios internos y externos para presentar sus peticiones, quejas, reclamos, sugerencias y </a:t>
            </a:r>
            <a:r>
              <a:rPr lang="es-CO" sz="1400" dirty="0" smtClean="0"/>
              <a:t>denuncias. </a:t>
            </a:r>
            <a:endParaRPr lang="es-CO" sz="1400" dirty="0"/>
          </a:p>
          <a:p>
            <a:pPr marL="0" indent="0" algn="just">
              <a:buNone/>
            </a:pPr>
            <a:endParaRPr lang="es-CO" sz="1400" dirty="0"/>
          </a:p>
          <a:p>
            <a:pPr marL="0" indent="0" algn="just">
              <a:buNone/>
            </a:pPr>
            <a:endParaRPr lang="es-CO" dirty="0"/>
          </a:p>
          <a:p>
            <a:pPr marL="0" indent="0" algn="just">
              <a:buNone/>
            </a:pPr>
            <a:endParaRPr lang="es-CO" dirty="0" smtClean="0"/>
          </a:p>
          <a:p>
            <a:pPr marL="0" indent="0" algn="just">
              <a:buNone/>
            </a:pPr>
            <a:endParaRPr lang="es-CO" dirty="0"/>
          </a:p>
          <a:p>
            <a:pPr marL="0" indent="0" algn="just">
              <a:buNone/>
            </a:pPr>
            <a:endParaRPr lang="es-CO" dirty="0" smtClean="0"/>
          </a:p>
          <a:p>
            <a:pPr marL="0" indent="0" algn="just">
              <a:buNone/>
            </a:pPr>
            <a:endParaRPr lang="es-CO" dirty="0"/>
          </a:p>
          <a:p>
            <a:pPr marL="0" indent="0" algn="just">
              <a:buNone/>
            </a:pPr>
            <a:endParaRPr lang="es-CO" dirty="0" smtClean="0"/>
          </a:p>
          <a:p>
            <a:pPr marL="0" indent="0" algn="just">
              <a:buNone/>
            </a:pPr>
            <a:endParaRPr lang="es-CO" dirty="0"/>
          </a:p>
          <a:p>
            <a:pPr marL="0" indent="0" algn="just">
              <a:buNone/>
            </a:pPr>
            <a:endParaRPr lang="es-CO" dirty="0" smtClean="0"/>
          </a:p>
          <a:p>
            <a:pPr marL="0" indent="0" algn="just">
              <a:buNone/>
            </a:pPr>
            <a:endParaRPr lang="es-CO" sz="1400" dirty="0"/>
          </a:p>
          <a:p>
            <a:pPr marL="0" indent="0" algn="just">
              <a:buNone/>
            </a:pPr>
            <a:endParaRPr lang="es-CO" sz="1400" dirty="0" smtClean="0"/>
          </a:p>
          <a:p>
            <a:pPr marL="0" indent="0" algn="just">
              <a:buNone/>
            </a:pPr>
            <a:endParaRPr lang="es-CO" sz="1400" dirty="0"/>
          </a:p>
          <a:p>
            <a:pPr marL="0" indent="0" algn="just">
              <a:buNone/>
            </a:pPr>
            <a:endParaRPr lang="es-CO" sz="1400" i="1" dirty="0"/>
          </a:p>
          <a:p>
            <a:pPr marL="0" indent="0" algn="just">
              <a:buNone/>
            </a:pPr>
            <a:endParaRPr lang="es-CO" sz="1400" dirty="0">
              <a:solidFill>
                <a:srgbClr val="FF0000"/>
              </a:solidFill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8447942"/>
              </p:ext>
            </p:extLst>
          </p:nvPr>
        </p:nvGraphicFramePr>
        <p:xfrm>
          <a:off x="2580282" y="1301415"/>
          <a:ext cx="4148139" cy="3639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717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16831" y="188901"/>
            <a:ext cx="6275040" cy="918109"/>
          </a:xfrm>
        </p:spPr>
        <p:txBody>
          <a:bodyPr>
            <a:normAutofit/>
          </a:bodyPr>
          <a:lstStyle/>
          <a:p>
            <a:r>
              <a:rPr lang="es-CO" sz="2000" dirty="0" smtClean="0"/>
              <a:t>CANALES DE INTERACCIÓN  </a:t>
            </a:r>
            <a:endParaRPr lang="es-CO" sz="2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9551" y="836712"/>
            <a:ext cx="8229600" cy="444589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O" sz="1400" dirty="0" smtClean="0"/>
              <a:t>Los canales de interacción mas </a:t>
            </a:r>
            <a:r>
              <a:rPr lang="es-CO" sz="1400" dirty="0"/>
              <a:t>frecuente utilizado por la comunidad educativa y la ciudadanía en </a:t>
            </a:r>
            <a:r>
              <a:rPr lang="es-CO" sz="1400" dirty="0" smtClean="0"/>
              <a:t>general son los mecanismos de servicio al ciudadano y la radicación de las comunicaciones escritas, donde se brinda la información de manera personalizada y se contacta con los responsables de la información de acuerdo con la consulta, peticiones, quejas, reclamos, sugerencia y denuncias, se radican y se registran en la plantilla de radicación de correspondencia para asegurar el seguimiento del tramite.  </a:t>
            </a:r>
            <a:endParaRPr lang="es-CO" sz="1400" dirty="0"/>
          </a:p>
          <a:p>
            <a:pPr marL="0" indent="0" algn="ctr">
              <a:buNone/>
            </a:pPr>
            <a:endParaRPr lang="es-CO" sz="1800" dirty="0" smtClean="0"/>
          </a:p>
          <a:p>
            <a:pPr marL="0" indent="0" algn="just">
              <a:buNone/>
            </a:pPr>
            <a:endParaRPr lang="es-CO" sz="1800" dirty="0"/>
          </a:p>
          <a:p>
            <a:pPr marL="0" indent="0" algn="just">
              <a:buNone/>
            </a:pPr>
            <a:endParaRPr lang="es-CO" sz="1800" dirty="0"/>
          </a:p>
          <a:p>
            <a:pPr marL="0" indent="0" algn="just">
              <a:buNone/>
            </a:pPr>
            <a:endParaRPr lang="es-CO" sz="1800" dirty="0" smtClean="0"/>
          </a:p>
          <a:p>
            <a:pPr marL="0" indent="0" algn="just">
              <a:buNone/>
            </a:pPr>
            <a:endParaRPr lang="es-CO" sz="1800" dirty="0"/>
          </a:p>
          <a:p>
            <a:pPr marL="0" indent="0" algn="just">
              <a:buNone/>
            </a:pPr>
            <a:endParaRPr lang="es-CO" sz="1800" dirty="0" smtClean="0"/>
          </a:p>
          <a:p>
            <a:pPr marL="0" indent="0" algn="just">
              <a:buNone/>
            </a:pPr>
            <a:endParaRPr lang="es-CO" sz="1800" dirty="0" smtClean="0"/>
          </a:p>
          <a:p>
            <a:pPr marL="0" indent="0" algn="just">
              <a:buNone/>
            </a:pPr>
            <a:endParaRPr lang="es-CO" sz="1800" dirty="0"/>
          </a:p>
          <a:p>
            <a:pPr marL="0" indent="0" algn="just">
              <a:buNone/>
            </a:pPr>
            <a:endParaRPr lang="es-CO" sz="1800" dirty="0" smtClean="0"/>
          </a:p>
          <a:p>
            <a:pPr marL="0" indent="0" algn="just">
              <a:buNone/>
            </a:pPr>
            <a:endParaRPr lang="es-CO" sz="1800" dirty="0"/>
          </a:p>
          <a:p>
            <a:pPr marL="0" indent="0" algn="just">
              <a:buNone/>
            </a:pPr>
            <a:endParaRPr lang="es-CO" sz="1800" dirty="0" smtClean="0"/>
          </a:p>
          <a:p>
            <a:pPr marL="0" indent="0" algn="just">
              <a:buNone/>
            </a:pPr>
            <a:endParaRPr lang="es-CO" sz="1800" dirty="0"/>
          </a:p>
          <a:p>
            <a:pPr marL="0" indent="0" algn="just">
              <a:buNone/>
            </a:pPr>
            <a:endParaRPr lang="es-CO" sz="1800" dirty="0" smtClean="0"/>
          </a:p>
          <a:p>
            <a:pPr marL="0" indent="0" algn="just">
              <a:buNone/>
            </a:pPr>
            <a:endParaRPr lang="es-CO" sz="1800" dirty="0"/>
          </a:p>
          <a:p>
            <a:pPr marL="0" indent="0" algn="just">
              <a:buNone/>
            </a:pPr>
            <a:endParaRPr lang="es-CO" sz="1800" dirty="0" smtClean="0"/>
          </a:p>
          <a:p>
            <a:pPr marL="0" indent="0" algn="just">
              <a:buNone/>
            </a:pPr>
            <a:endParaRPr lang="es-CO" sz="1800" dirty="0"/>
          </a:p>
          <a:p>
            <a:pPr marL="0" indent="0" algn="just">
              <a:buNone/>
            </a:pPr>
            <a:endParaRPr lang="es-CO" sz="1800" dirty="0" smtClean="0"/>
          </a:p>
          <a:p>
            <a:pPr marL="0" indent="0" algn="just">
              <a:buNone/>
            </a:pPr>
            <a:endParaRPr lang="es-CO" sz="1800" dirty="0"/>
          </a:p>
          <a:p>
            <a:pPr marL="0" indent="0" algn="just">
              <a:buNone/>
            </a:pPr>
            <a:endParaRPr lang="es-CO" sz="1800" dirty="0" smtClean="0"/>
          </a:p>
        </p:txBody>
      </p:sp>
      <p:sp>
        <p:nvSpPr>
          <p:cNvPr id="4" name="Rectángulo 3"/>
          <p:cNvSpPr/>
          <p:nvPr/>
        </p:nvSpPr>
        <p:spPr>
          <a:xfrm>
            <a:off x="4050196" y="5877272"/>
            <a:ext cx="4067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1200" dirty="0">
                <a:solidFill>
                  <a:schemeClr val="bg1"/>
                </a:solidFill>
              </a:rPr>
              <a:t>Secretaria Ejecutiva </a:t>
            </a:r>
            <a:r>
              <a:rPr lang="es-CO" sz="1200" dirty="0" smtClean="0">
                <a:solidFill>
                  <a:schemeClr val="bg1"/>
                </a:solidFill>
              </a:rPr>
              <a:t> Oficina </a:t>
            </a:r>
            <a:r>
              <a:rPr lang="es-CO" sz="1200" dirty="0">
                <a:solidFill>
                  <a:schemeClr val="bg1"/>
                </a:solidFill>
              </a:rPr>
              <a:t>de Atención al Ciudadano 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Barrio Luis Carlos </a:t>
            </a:r>
            <a:r>
              <a:rPr lang="es-CO" sz="1200" dirty="0" smtClean="0">
                <a:solidFill>
                  <a:schemeClr val="bg1"/>
                </a:solidFill>
              </a:rPr>
              <a:t>Galán Área </a:t>
            </a:r>
            <a:r>
              <a:rPr lang="es-CO" sz="1200" dirty="0">
                <a:solidFill>
                  <a:schemeClr val="bg1"/>
                </a:solidFill>
              </a:rPr>
              <a:t>administrativa ITP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Teléfonos: 038/4296105-3138052807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Mocoa Putumayo </a:t>
            </a:r>
          </a:p>
        </p:txBody>
      </p:sp>
      <p:pic>
        <p:nvPicPr>
          <p:cNvPr id="7" name="Imagen 6" descr="LOGO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2656"/>
            <a:ext cx="1765237" cy="774354"/>
          </a:xfrm>
          <a:prstGeom prst="rect">
            <a:avLst/>
          </a:prstGeom>
        </p:spPr>
      </p:pic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4930049"/>
              </p:ext>
            </p:extLst>
          </p:nvPr>
        </p:nvGraphicFramePr>
        <p:xfrm>
          <a:off x="1979712" y="1988840"/>
          <a:ext cx="5210175" cy="3076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1147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0930"/>
            <a:ext cx="8229600" cy="666080"/>
          </a:xfrm>
        </p:spPr>
        <p:txBody>
          <a:bodyPr>
            <a:normAutofit/>
          </a:bodyPr>
          <a:lstStyle/>
          <a:p>
            <a:r>
              <a:rPr lang="es-CO" sz="2000" dirty="0" smtClean="0"/>
              <a:t>TIPOLOGÍA O MODALIDADES  </a:t>
            </a:r>
            <a:endParaRPr lang="es-CO" sz="2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9934" y="1033990"/>
            <a:ext cx="8229600" cy="448324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O" sz="1400" dirty="0"/>
              <a:t>Para interpretar y aplicar el tipo de solicitudes recibidas se tendrán en cuenta las siguientes definiciones: Peticiones; Quejas; Reclamos; Sugerencias y Denuncias, de acuerdo a la Resolución </a:t>
            </a:r>
            <a:r>
              <a:rPr lang="es-CO" sz="1400" dirty="0" smtClean="0"/>
              <a:t>No.0070/2016.</a:t>
            </a:r>
          </a:p>
          <a:p>
            <a:pPr marL="0" indent="0" algn="ctr">
              <a:buNone/>
            </a:pPr>
            <a:endParaRPr lang="es-CO" sz="1400" dirty="0" smtClean="0"/>
          </a:p>
          <a:p>
            <a:pPr marL="0" indent="0" algn="ctr">
              <a:buNone/>
            </a:pPr>
            <a:endParaRPr lang="es-CO" sz="1400" dirty="0"/>
          </a:p>
          <a:p>
            <a:pPr marL="0" indent="0" algn="just">
              <a:buNone/>
            </a:pPr>
            <a:endParaRPr lang="es-CO" sz="7200" dirty="0"/>
          </a:p>
          <a:p>
            <a:pPr marL="0" indent="0" algn="ctr">
              <a:buNone/>
            </a:pPr>
            <a:endParaRPr lang="es-ES" sz="1200" dirty="0" smtClean="0"/>
          </a:p>
          <a:p>
            <a:pPr marL="0" indent="0" algn="ctr">
              <a:buNone/>
            </a:pPr>
            <a:r>
              <a:rPr lang="es-ES" sz="1200" dirty="0" smtClean="0">
                <a:solidFill>
                  <a:srgbClr val="FF0000"/>
                </a:solidFill>
              </a:rPr>
              <a:t> </a:t>
            </a:r>
          </a:p>
          <a:p>
            <a:pPr marL="0" indent="0" algn="ctr">
              <a:buNone/>
            </a:pPr>
            <a:endParaRPr lang="es-ES" sz="7200" b="1" dirty="0" smtClean="0"/>
          </a:p>
          <a:p>
            <a:pPr marL="0" indent="0" algn="ctr">
              <a:buNone/>
            </a:pPr>
            <a:endParaRPr lang="es-CO" sz="72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es-CO" sz="72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es-CO" sz="72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es-CO" sz="72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es-CO" sz="72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es-CO" sz="72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es-CO" sz="72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es-CO" sz="72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es-CO" sz="72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es-CO" sz="72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es-CO" sz="72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es-CO" sz="72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es-CO" sz="7200" dirty="0" smtClean="0"/>
          </a:p>
          <a:p>
            <a:pPr marL="0" indent="0" algn="just">
              <a:buNone/>
            </a:pPr>
            <a:endParaRPr lang="es-CO" sz="7200" dirty="0" smtClean="0"/>
          </a:p>
          <a:p>
            <a:pPr marL="0" indent="0" algn="just">
              <a:buNone/>
            </a:pPr>
            <a:endParaRPr lang="es-CO" sz="7200" dirty="0" smtClean="0"/>
          </a:p>
        </p:txBody>
      </p:sp>
      <p:sp>
        <p:nvSpPr>
          <p:cNvPr id="4" name="Rectángulo 3"/>
          <p:cNvSpPr/>
          <p:nvPr/>
        </p:nvSpPr>
        <p:spPr>
          <a:xfrm>
            <a:off x="4050196" y="5838363"/>
            <a:ext cx="4067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1200" dirty="0">
                <a:solidFill>
                  <a:schemeClr val="bg1"/>
                </a:solidFill>
              </a:rPr>
              <a:t>Secretaria Ejecutiva </a:t>
            </a:r>
            <a:r>
              <a:rPr lang="es-CO" sz="1200" dirty="0" smtClean="0">
                <a:solidFill>
                  <a:schemeClr val="bg1"/>
                </a:solidFill>
              </a:rPr>
              <a:t> Oficina </a:t>
            </a:r>
            <a:r>
              <a:rPr lang="es-CO" sz="1200" dirty="0">
                <a:solidFill>
                  <a:schemeClr val="bg1"/>
                </a:solidFill>
              </a:rPr>
              <a:t>de Atención al Ciudadano 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Barrio Luis Carlos </a:t>
            </a:r>
            <a:r>
              <a:rPr lang="es-CO" sz="1200" dirty="0" smtClean="0">
                <a:solidFill>
                  <a:schemeClr val="bg1"/>
                </a:solidFill>
              </a:rPr>
              <a:t>Galán Área </a:t>
            </a:r>
            <a:r>
              <a:rPr lang="es-CO" sz="1200" dirty="0">
                <a:solidFill>
                  <a:schemeClr val="bg1"/>
                </a:solidFill>
              </a:rPr>
              <a:t>administrativa ITP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Teléfonos: 038/4296105-3138052807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Mocoa Putumayo </a:t>
            </a:r>
          </a:p>
        </p:txBody>
      </p:sp>
      <p:pic>
        <p:nvPicPr>
          <p:cNvPr id="6" name="Imagen 5" descr="LOGO 2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2656"/>
            <a:ext cx="1765237" cy="774354"/>
          </a:xfrm>
          <a:prstGeom prst="rect">
            <a:avLst/>
          </a:prstGeom>
        </p:spPr>
      </p:pic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8744127"/>
              </p:ext>
            </p:extLst>
          </p:nvPr>
        </p:nvGraphicFramePr>
        <p:xfrm>
          <a:off x="2609850" y="2205038"/>
          <a:ext cx="3924300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Hoja de cálculo" r:id="rId5" imgW="3924399" imgH="2447844" progId="Excel.Sheet.12">
                  <p:embed/>
                </p:oleObj>
              </mc:Choice>
              <mc:Fallback>
                <p:oleObj name="Hoja de cálculo" r:id="rId5" imgW="3924399" imgH="244784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09850" y="2205038"/>
                        <a:ext cx="3924300" cy="2447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9579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-21792" y="3068960"/>
            <a:ext cx="9144000" cy="223224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CO" sz="1200" dirty="0" smtClean="0"/>
              <a:t>Durante </a:t>
            </a:r>
            <a:r>
              <a:rPr lang="es-CO" sz="1200" dirty="0"/>
              <a:t>el mes de marzo de 2018 la tipología más representativa fueron las peticiones de interés particular con 76 solicitudes correspondiente al </a:t>
            </a:r>
            <a:r>
              <a:rPr lang="es-CO" sz="1200" dirty="0" smtClean="0"/>
              <a:t>64,96</a:t>
            </a:r>
            <a:r>
              <a:rPr lang="es-CO" sz="1200" dirty="0" smtClean="0"/>
              <a:t>%</a:t>
            </a:r>
            <a:r>
              <a:rPr lang="es-CO" sz="1200" dirty="0" smtClean="0">
                <a:solidFill>
                  <a:srgbClr val="FF0000"/>
                </a:solidFill>
              </a:rPr>
              <a:t> </a:t>
            </a:r>
            <a:r>
              <a:rPr lang="es-CO" sz="1200" dirty="0"/>
              <a:t>el cual contempló diversos temas tales como: solicitudes de pasantes y/o practicantes, devolución de matricula, transferencia de dineros por concepto de matricula, homologaciones, reingresos, aplazamiento de semestre, pagos de matricula de maestría a los docentes de </a:t>
            </a:r>
            <a:r>
              <a:rPr lang="es-CO" sz="1200" dirty="0" smtClean="0"/>
              <a:t>la Institución beneficiarios.</a:t>
            </a:r>
          </a:p>
          <a:p>
            <a:pPr marL="0" indent="0" algn="just">
              <a:buNone/>
            </a:pPr>
            <a:endParaRPr lang="es-CO" sz="1200" dirty="0" smtClean="0"/>
          </a:p>
          <a:p>
            <a:pPr marL="0" indent="0" algn="just">
              <a:buNone/>
            </a:pPr>
            <a:r>
              <a:rPr lang="es-CO" sz="1200" dirty="0" smtClean="0"/>
              <a:t>El 0,85% corresponde a una (1) queja. En cuanto a la metodología de enseñanza por parte del docente de las unidades de formación mecánica</a:t>
            </a:r>
          </a:p>
          <a:p>
            <a:pPr marL="0" indent="0" algn="just">
              <a:buNone/>
            </a:pPr>
            <a:r>
              <a:rPr lang="es-CO" sz="1200" dirty="0" smtClean="0"/>
              <a:t>de fluidos, costos y programación de obras.</a:t>
            </a:r>
            <a:endParaRPr lang="es-CO" sz="1200" dirty="0"/>
          </a:p>
          <a:p>
            <a:pPr marL="0" indent="0" algn="just">
              <a:buNone/>
            </a:pPr>
            <a:r>
              <a:rPr lang="es-CO" sz="1200" dirty="0" smtClean="0">
                <a:solidFill>
                  <a:srgbClr val="FF0000"/>
                </a:solidFill>
              </a:rPr>
              <a:t/>
            </a:r>
            <a:br>
              <a:rPr lang="es-CO" sz="1200" dirty="0" smtClean="0">
                <a:solidFill>
                  <a:srgbClr val="FF0000"/>
                </a:solidFill>
              </a:rPr>
            </a:br>
            <a:r>
              <a:rPr lang="es-CO" sz="1200" dirty="0" smtClean="0"/>
              <a:t>El 44,44%</a:t>
            </a:r>
            <a:r>
              <a:rPr lang="es-CO" sz="1200" dirty="0" smtClean="0">
                <a:solidFill>
                  <a:srgbClr val="FF0000"/>
                </a:solidFill>
              </a:rPr>
              <a:t> </a:t>
            </a:r>
            <a:r>
              <a:rPr lang="es-CO" sz="1200" dirty="0" smtClean="0">
                <a:latin typeface="Calibri" panose="020F0502020204030204" pitchFamily="34" charset="0"/>
              </a:rPr>
              <a:t>de las solicitudes corresponde al criterio otros; en esta categoría se encuentra: la correspondencia externa e interna; invitaciones a eventos institucionales, cuentas de cobro, cartas de necesidad, facilidades pago para matricula, remisión de publicaciones </a:t>
            </a:r>
            <a:r>
              <a:rPr lang="es-CO" sz="1200" dirty="0" err="1" smtClean="0">
                <a:latin typeface="Calibri" panose="020F0502020204030204" pitchFamily="34" charset="0"/>
              </a:rPr>
              <a:t>MinTICS</a:t>
            </a:r>
            <a:r>
              <a:rPr lang="es-CO" sz="1200" dirty="0" smtClean="0">
                <a:latin typeface="Calibri" panose="020F0502020204030204" pitchFamily="34" charset="0"/>
              </a:rPr>
              <a:t>, cotizaciones de arbitraje, respuestas a requerimientos,  remisión de informe del servicio de seguridad privada, informe socioeconómico transporte y alimentación estudiantil, diligenciamiento de formatos, prorrogas de contratos, permiso.</a:t>
            </a:r>
          </a:p>
          <a:p>
            <a:pPr marL="0" indent="0" algn="just">
              <a:buNone/>
            </a:pPr>
            <a:endParaRPr lang="es-CO" sz="1200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6332424"/>
              </p:ext>
            </p:extLst>
          </p:nvPr>
        </p:nvGraphicFramePr>
        <p:xfrm>
          <a:off x="1907704" y="476673"/>
          <a:ext cx="4968552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5636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275739" y="332656"/>
            <a:ext cx="8785671" cy="5400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CO" sz="1800" b="1" dirty="0" smtClean="0"/>
              <a:t>OPORTUNIDAD DE LA RESPUESTA A LAS PQRSD</a:t>
            </a:r>
          </a:p>
          <a:p>
            <a:pPr marL="0" indent="0" algn="just">
              <a:buNone/>
            </a:pPr>
            <a:r>
              <a:rPr lang="es-CO" sz="1400" dirty="0" smtClean="0"/>
              <a:t>En el mes de marzo de 2018, se dio respuesta oportuna a las 129 PQRSD, radicadas en la oficina de atención al ciudadano las cuales se direccionaron a las dependencias competentes para el tramite de respuesta.</a:t>
            </a:r>
          </a:p>
          <a:p>
            <a:pPr marL="0" indent="0" algn="ctr">
              <a:buNone/>
            </a:pPr>
            <a:r>
              <a:rPr lang="es-CO" sz="1600" b="1" dirty="0" smtClean="0"/>
              <a:t>ACTIVIDADES </a:t>
            </a:r>
            <a:r>
              <a:rPr lang="es-CO" sz="1600" b="1" dirty="0"/>
              <a:t>REALIZADAS POR LA OFICINA DE ATENCIÓN AL </a:t>
            </a:r>
            <a:r>
              <a:rPr lang="es-CO" sz="1600" b="1" dirty="0" smtClean="0"/>
              <a:t>CIUDADANO MARZO DE 2018.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CO" sz="1400" dirty="0" smtClean="0"/>
              <a:t>Se radicaros y direccionaron 129 PQRSD, registradas en la Oficina </a:t>
            </a:r>
            <a:r>
              <a:rPr lang="es-CO" sz="1400" dirty="0"/>
              <a:t>de </a:t>
            </a:r>
            <a:r>
              <a:rPr lang="es-CO" sz="1400" dirty="0" smtClean="0"/>
              <a:t>Atención al ciudadano.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CO" sz="1400" dirty="0" smtClean="0"/>
              <a:t>Atención diaria mediante el mecanismo de servicio al ciudadano brindando información de manera personalizada y se contacta con los responsables de la información de acuerdo con la consulta, en el horario de atención establecido mediante Resolución No. 0070 articulo 13, de 8:00am a 12:00m y de 2:00pm a 6:00pm.   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CO" sz="1400" dirty="0" smtClean="0"/>
              <a:t>Se registraron 73 Resoluciones con corte a  23 de marzo de 2018, de las cuales de elaboraron 38 en la dependencia y 38 por otras dependencias 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CO" sz="1400" dirty="0" smtClean="0"/>
              <a:t>Se reviso y se respondió mediante el mecanismo de correo electrónico </a:t>
            </a:r>
            <a:r>
              <a:rPr lang="es-CO" sz="1400" dirty="0" smtClean="0">
                <a:hlinkClick r:id="rId2"/>
              </a:rPr>
              <a:t>itputumayo@itp.edu.co</a:t>
            </a:r>
            <a:r>
              <a:rPr lang="es-CO" sz="1400" dirty="0" smtClean="0"/>
              <a:t> las solicitudes tendientes a la información de la oferta académica del Instituto Tecnológico del Putumayo, los cuales se gestionan en horas y días hábiles.  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CO" sz="1400" dirty="0" smtClean="0"/>
              <a:t>Atención diaria a las llamada telefónicas y transferencias a las dependencias correspondientes.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CO" sz="1400" dirty="0" smtClean="0"/>
              <a:t>Se registraron 56 oficios con </a:t>
            </a:r>
            <a:r>
              <a:rPr lang="es-CO" sz="1400" dirty="0"/>
              <a:t>corte a  </a:t>
            </a:r>
            <a:r>
              <a:rPr lang="es-CO" sz="1400" dirty="0" smtClean="0"/>
              <a:t>23 </a:t>
            </a:r>
            <a:r>
              <a:rPr lang="es-CO" sz="1400" dirty="0"/>
              <a:t>de </a:t>
            </a:r>
            <a:r>
              <a:rPr lang="es-CO" sz="1400" dirty="0" smtClean="0"/>
              <a:t>marzo de 2018, de los cuales de elaboraron 2 oficios, los 54 restantes fueron proyectados por otras dependencias de la </a:t>
            </a:r>
            <a:r>
              <a:rPr lang="es-CO" sz="1400" dirty="0" smtClean="0"/>
              <a:t>institución.  </a:t>
            </a:r>
            <a:endParaRPr lang="es-CO" sz="14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s-CO" sz="1400" dirty="0" smtClean="0"/>
              <a:t>Atención diaria mediante el mecanismo de telefonía móvil celular institucional en la cual se brinda información sobre temas y servicios que son competencia del ITP.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CO" sz="1400" dirty="0" smtClean="0"/>
              <a:t>Remisión de la Resolución No. 0139 del 01 de marzo de 2018, por la cual se declaran electos los Representantes de los docentes ante el Consejo Directivo y Consejo Académico del Instituto Tecnológico del Putumayo, para su publicación en pagina web institucional.   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s-CO" sz="1400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es-CO" sz="1400" dirty="0" smtClean="0"/>
          </a:p>
          <a:p>
            <a:pPr marL="0" indent="0" algn="just">
              <a:buNone/>
            </a:pPr>
            <a:endParaRPr lang="es-CO" sz="1400" dirty="0" smtClean="0"/>
          </a:p>
          <a:p>
            <a:pPr algn="just"/>
            <a:endParaRPr lang="es-CO" sz="1400" dirty="0" smtClean="0"/>
          </a:p>
          <a:p>
            <a:pPr marL="0" indent="0" algn="just">
              <a:buNone/>
            </a:pPr>
            <a:endParaRPr lang="es-CO" sz="1600" dirty="0" smtClean="0"/>
          </a:p>
          <a:p>
            <a:pPr marL="0" indent="0" algn="just">
              <a:buNone/>
            </a:pPr>
            <a:endParaRPr lang="es-CO" sz="1600" dirty="0" smtClean="0"/>
          </a:p>
          <a:p>
            <a:pPr algn="just"/>
            <a:endParaRPr lang="es-CO" sz="1600" dirty="0"/>
          </a:p>
          <a:p>
            <a:pPr algn="just"/>
            <a:endParaRPr lang="es-CO" sz="1600" dirty="0" smtClean="0"/>
          </a:p>
        </p:txBody>
      </p:sp>
      <p:sp>
        <p:nvSpPr>
          <p:cNvPr id="3" name="Rectángulo 2"/>
          <p:cNvSpPr/>
          <p:nvPr/>
        </p:nvSpPr>
        <p:spPr>
          <a:xfrm>
            <a:off x="4050196" y="5838363"/>
            <a:ext cx="4067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1200" dirty="0">
                <a:solidFill>
                  <a:schemeClr val="bg1"/>
                </a:solidFill>
              </a:rPr>
              <a:t>Secretaria Ejecutiva </a:t>
            </a:r>
            <a:r>
              <a:rPr lang="es-CO" sz="1200" dirty="0" smtClean="0">
                <a:solidFill>
                  <a:schemeClr val="bg1"/>
                </a:solidFill>
              </a:rPr>
              <a:t> Oficina </a:t>
            </a:r>
            <a:r>
              <a:rPr lang="es-CO" sz="1200" dirty="0">
                <a:solidFill>
                  <a:schemeClr val="bg1"/>
                </a:solidFill>
              </a:rPr>
              <a:t>de Atención al Ciudadano 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Barrio Luis Carlos </a:t>
            </a:r>
            <a:r>
              <a:rPr lang="es-CO" sz="1200" dirty="0" smtClean="0">
                <a:solidFill>
                  <a:schemeClr val="bg1"/>
                </a:solidFill>
              </a:rPr>
              <a:t>Galán Área </a:t>
            </a:r>
            <a:r>
              <a:rPr lang="es-CO" sz="1200" dirty="0">
                <a:solidFill>
                  <a:schemeClr val="bg1"/>
                </a:solidFill>
              </a:rPr>
              <a:t>administrativa ITP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Teléfonos: 038/4296105-3138052807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Mocoa Putumayo </a:t>
            </a:r>
          </a:p>
        </p:txBody>
      </p:sp>
      <p:pic>
        <p:nvPicPr>
          <p:cNvPr id="6" name="Imagen 5" descr="LOGO 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2656"/>
            <a:ext cx="1765237" cy="77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02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250824" y="476250"/>
            <a:ext cx="8785671" cy="288074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CO" sz="1600" b="1" dirty="0" smtClean="0"/>
              <a:t>ACTIVIDADES </a:t>
            </a:r>
            <a:r>
              <a:rPr lang="es-CO" sz="1600" b="1" dirty="0"/>
              <a:t>REALIZADAS POR LA OFICINA DE ATENCIÓN AL CIUDADANO  </a:t>
            </a:r>
          </a:p>
          <a:p>
            <a:pPr marL="0" indent="0" algn="ctr">
              <a:buNone/>
            </a:pPr>
            <a:r>
              <a:rPr lang="es-CO" sz="1600" b="1" dirty="0" smtClean="0"/>
              <a:t>MARZO DE 2018.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CO" sz="1400" dirty="0" smtClean="0"/>
              <a:t>Remisión de la Resolución No. 0295 del 30 de marzo de 2018, convocatoria a elección del Representante de Ex-rectores ante el Consejo Directivo del Instituto Tecnológico del Putumayo, para la publicación en pagina web institucional 31 de marzo de 2018. 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CO" sz="1400" dirty="0"/>
              <a:t>Notificación y entrega personal de la citaciones de los jurados de votación que actuaron en los comicios electorales de Congreso 2018, que se llevaron a cabo el 11 de marzo</a:t>
            </a:r>
            <a:r>
              <a:rPr lang="es-CO" sz="1400" dirty="0" smtClean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CO" sz="1400" dirty="0" smtClean="0"/>
              <a:t>Se tramitaron cinco (5) acuerdo expedidos por el Consejo Directivo del Instituto Tecnológico del Putumayo así: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s-CO" sz="1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s-CO" sz="1400" dirty="0" smtClean="0"/>
              <a:t>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s-CO" sz="1400" dirty="0"/>
          </a:p>
          <a:p>
            <a:pPr algn="just">
              <a:buFont typeface="Wingdings" panose="05000000000000000000" pitchFamily="2" charset="2"/>
              <a:buChar char="Ø"/>
            </a:pPr>
            <a:endParaRPr lang="es-CO" sz="1400" dirty="0" smtClean="0"/>
          </a:p>
          <a:p>
            <a:pPr marL="0" indent="0" algn="just">
              <a:buNone/>
            </a:pPr>
            <a:endParaRPr lang="es-CO" sz="1400" dirty="0" smtClean="0"/>
          </a:p>
          <a:p>
            <a:pPr algn="just"/>
            <a:endParaRPr lang="es-CO" sz="1400" dirty="0" smtClean="0"/>
          </a:p>
          <a:p>
            <a:pPr marL="0" indent="0" algn="just">
              <a:buNone/>
            </a:pPr>
            <a:endParaRPr lang="es-CO" sz="1600" dirty="0" smtClean="0"/>
          </a:p>
          <a:p>
            <a:pPr marL="0" indent="0" algn="just">
              <a:buNone/>
            </a:pPr>
            <a:endParaRPr lang="es-CO" sz="1600" dirty="0" smtClean="0"/>
          </a:p>
          <a:p>
            <a:pPr algn="just"/>
            <a:endParaRPr lang="es-CO" sz="1600" dirty="0"/>
          </a:p>
          <a:p>
            <a:pPr algn="just"/>
            <a:endParaRPr lang="es-CO" sz="1600" dirty="0" smtClean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980407"/>
              </p:ext>
            </p:extLst>
          </p:nvPr>
        </p:nvGraphicFramePr>
        <p:xfrm>
          <a:off x="611560" y="2564905"/>
          <a:ext cx="7920880" cy="29095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4868">
                  <a:extLst>
                    <a:ext uri="{9D8B030D-6E8A-4147-A177-3AD203B41FA5}">
                      <a16:colId xmlns:a16="http://schemas.microsoft.com/office/drawing/2014/main" val="1547943691"/>
                    </a:ext>
                  </a:extLst>
                </a:gridCol>
                <a:gridCol w="2073707">
                  <a:extLst>
                    <a:ext uri="{9D8B030D-6E8A-4147-A177-3AD203B41FA5}">
                      <a16:colId xmlns:a16="http://schemas.microsoft.com/office/drawing/2014/main" val="92176708"/>
                    </a:ext>
                  </a:extLst>
                </a:gridCol>
                <a:gridCol w="4912305">
                  <a:extLst>
                    <a:ext uri="{9D8B030D-6E8A-4147-A177-3AD203B41FA5}">
                      <a16:colId xmlns:a16="http://schemas.microsoft.com/office/drawing/2014/main" val="922531084"/>
                    </a:ext>
                  </a:extLst>
                </a:gridCol>
              </a:tblGrid>
              <a:tr h="4550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</a:rPr>
                        <a:t>001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67" marR="393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effectLst/>
                        </a:rPr>
                        <a:t>09-marzo-18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67" marR="393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</a:rPr>
                        <a:t>"Por medio del cual modifica el Artículo Primero del Acuerdo de Consejo Directivo N° 03 de 2015, por</a:t>
                      </a:r>
                      <a:endParaRPr lang="es-CO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</a:rPr>
                        <a:t>el cual se faculta a Ia Rectora del Instituto Tecnológico del Putumayo para aceptar y recibir</a:t>
                      </a:r>
                      <a:endParaRPr lang="es-CO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</a:rPr>
                        <a:t>donaciones"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67" marR="39367" marT="0" marB="0" anchor="ctr"/>
                </a:tc>
                <a:extLst>
                  <a:ext uri="{0D108BD9-81ED-4DB2-BD59-A6C34878D82A}">
                    <a16:rowId xmlns:a16="http://schemas.microsoft.com/office/drawing/2014/main" val="1041502900"/>
                  </a:ext>
                </a:extLst>
              </a:tr>
              <a:tr h="3783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</a:rPr>
                        <a:t>002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67" marR="393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effectLst/>
                        </a:rPr>
                        <a:t>09-marzo-18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67" marR="393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effectLst/>
                        </a:rPr>
                        <a:t>"Por el cual se adopta la Política Institucional de Educación Superior inclusiva del Instituto</a:t>
                      </a:r>
                      <a:endParaRPr lang="es-CO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effectLst/>
                        </a:rPr>
                        <a:t>Tecnológico del Putumayo"</a:t>
                      </a:r>
                      <a:endParaRPr lang="es-CO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u="none" strike="noStrike">
                          <a:effectLst/>
                        </a:rPr>
                        <a:t> 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67" marR="39367" marT="0" marB="0" anchor="ctr"/>
                </a:tc>
                <a:extLst>
                  <a:ext uri="{0D108BD9-81ED-4DB2-BD59-A6C34878D82A}">
                    <a16:rowId xmlns:a16="http://schemas.microsoft.com/office/drawing/2014/main" val="1919766164"/>
                  </a:ext>
                </a:extLst>
              </a:tr>
              <a:tr h="9729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</a:rPr>
                        <a:t>003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67" marR="393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effectLst/>
                        </a:rPr>
                        <a:t>09-marzo-18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67" marR="393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</a:rPr>
                        <a:t>"Por medio del cual se modifican los Artículos 2, 11, 26, 82, 100, 110, 120, 138, 145, 148 y 159 del</a:t>
                      </a:r>
                      <a:endParaRPr lang="es-CO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</a:rPr>
                        <a:t>Estatuto Estudiantil del Instituto Tecnológico del Putumayo"</a:t>
                      </a:r>
                      <a:endParaRPr lang="es-CO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u="none" strike="noStrike">
                          <a:effectLst/>
                        </a:rPr>
                        <a:t> 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67" marR="39367" marT="0" marB="0" anchor="ctr"/>
                </a:tc>
                <a:extLst>
                  <a:ext uri="{0D108BD9-81ED-4DB2-BD59-A6C34878D82A}">
                    <a16:rowId xmlns:a16="http://schemas.microsoft.com/office/drawing/2014/main" val="1787997157"/>
                  </a:ext>
                </a:extLst>
              </a:tr>
              <a:tr h="6060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</a:rPr>
                        <a:t>004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67" marR="393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effectLst/>
                        </a:rPr>
                        <a:t>09-marzo-18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67" marR="393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effectLst/>
                        </a:rPr>
                        <a:t>Por el cual se aprueba unas modificaciones al Acuerdo 07 de 2012 - Plan de Desarrollo Institucional</a:t>
                      </a:r>
                      <a:endParaRPr lang="es-CO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effectLst/>
                        </a:rPr>
                        <a:t>2012 - 2022, "Educación Superior con calidad para la competitividad y la construcción de región" del</a:t>
                      </a:r>
                      <a:endParaRPr lang="es-CO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effectLst/>
                        </a:rPr>
                        <a:t>Instituto Tecnológico del Putumayo".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67" marR="39367" marT="0" marB="0" anchor="ctr"/>
                </a:tc>
                <a:extLst>
                  <a:ext uri="{0D108BD9-81ED-4DB2-BD59-A6C34878D82A}">
                    <a16:rowId xmlns:a16="http://schemas.microsoft.com/office/drawing/2014/main" val="552220352"/>
                  </a:ext>
                </a:extLst>
              </a:tr>
              <a:tr h="4678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</a:rPr>
                        <a:t>005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67" marR="393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effectLst/>
                        </a:rPr>
                        <a:t>09-marzo-18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67" marR="393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effectLst/>
                        </a:rPr>
                        <a:t>"Por media del cual se establece el cronograma de sesiones ordinarias para el Consejo Directivo del</a:t>
                      </a:r>
                      <a:endParaRPr lang="es-CO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effectLst/>
                        </a:rPr>
                        <a:t>Instituto Tecnológico del Putumayo en la vigencia 2018"</a:t>
                      </a:r>
                      <a:endParaRPr lang="es-CO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u="none" strike="noStrike" dirty="0">
                          <a:effectLst/>
                        </a:rPr>
                        <a:t> </a:t>
                      </a:r>
                      <a:endParaRPr lang="es-C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67" marR="39367" marT="0" marB="0" anchor="ctr"/>
                </a:tc>
                <a:extLst>
                  <a:ext uri="{0D108BD9-81ED-4DB2-BD59-A6C34878D82A}">
                    <a16:rowId xmlns:a16="http://schemas.microsoft.com/office/drawing/2014/main" val="1113662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78359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3642</TotalTime>
  <Words>1128</Words>
  <Application>Microsoft Office PowerPoint</Application>
  <PresentationFormat>Presentación en pantalla (4:3)</PresentationFormat>
  <Paragraphs>200</Paragraphs>
  <Slides>10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Tema de Office</vt:lpstr>
      <vt:lpstr>Hoja de cálculo</vt:lpstr>
      <vt:lpstr>Presentación de PowerPoint</vt:lpstr>
      <vt:lpstr>Presentación de PowerPoint</vt:lpstr>
      <vt:lpstr> OFICINA DE ATENCION AL CIUDADANO  CREADA MEDIANTE RESOLUCIÓN No.0070 DE FECHA 8 DE FEBRERO DE 2016    </vt:lpstr>
      <vt:lpstr> INFORME MENSUAL DE PQRS  MARZO DE 2018 </vt:lpstr>
      <vt:lpstr>CANALES DE INTERACCIÓN  </vt:lpstr>
      <vt:lpstr>TIPOLOGÍA O MODALIDADES  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JUAN CARLOS GUZMAN ORJUELA</cp:lastModifiedBy>
  <cp:revision>414</cp:revision>
  <dcterms:created xsi:type="dcterms:W3CDTF">2015-10-02T18:50:31Z</dcterms:created>
  <dcterms:modified xsi:type="dcterms:W3CDTF">2019-02-15T01:15:59Z</dcterms:modified>
</cp:coreProperties>
</file>